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2" r:id="rId9"/>
    <p:sldId id="275" r:id="rId10"/>
    <p:sldId id="277" r:id="rId11"/>
    <p:sldId id="279" r:id="rId12"/>
    <p:sldId id="28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8288000" cy="10287000"/>
  <p:notesSz cx="6858000" cy="9144000"/>
  <p:embeddedFontLst>
    <p:embeddedFont>
      <p:font typeface="Alike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pen Sans" panose="020B0604020202020204" pitchFamily="34" charset="0"/>
      <p:regular r:id="rId27"/>
      <p:bold r:id="rId28"/>
      <p:italic r:id="rId29"/>
      <p:boldItalic r:id="rId30"/>
    </p:embeddedFont>
    <p:embeddedFont>
      <p:font typeface="Open Sans Bold" panose="020B0806030504020204" charset="0"/>
      <p:regular r:id="rId31"/>
    </p:embeddedFont>
    <p:embeddedFont>
      <p:font typeface="Open Sans Extra Bold" panose="020B0604020202020204" charset="0"/>
      <p:regular r:id="rId32"/>
    </p:embeddedFont>
    <p:embeddedFont>
      <p:font typeface="Poppins Light" panose="020B0502040204020203" pitchFamily="2" charset="0"/>
      <p:regular r:id="rId33"/>
      <p:italic r:id="rId34"/>
    </p:embeddedFont>
    <p:embeddedFont>
      <p:font typeface="Poppins Light Bold" panose="020B0604020202020204" charset="0"/>
      <p:regular r:id="rId35"/>
    </p:embeddedFont>
    <p:embeddedFont>
      <p:font typeface="Poppins Medium" panose="020B0502040204020203" pitchFamily="2" charset="0"/>
      <p:regular r:id="rId36"/>
      <p:italic r:id="rId37"/>
    </p:embeddedFont>
    <p:embeddedFont>
      <p:font typeface="Poppins Medium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88432" y="2095074"/>
            <a:ext cx="7641615" cy="58458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72522" y="1028700"/>
            <a:ext cx="11669128" cy="5340308"/>
            <a:chOff x="0" y="0"/>
            <a:chExt cx="15558838" cy="7120410"/>
          </a:xfrm>
        </p:grpSpPr>
        <p:sp>
          <p:nvSpPr>
            <p:cNvPr id="4" name="TextBox 4"/>
            <p:cNvSpPr txBox="1"/>
            <p:nvPr/>
          </p:nvSpPr>
          <p:spPr>
            <a:xfrm>
              <a:off x="0" y="5590"/>
              <a:ext cx="5062941" cy="176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33"/>
                </a:lnSpc>
              </a:pPr>
              <a:r>
                <a:rPr lang="en-US" sz="4361">
                  <a:solidFill>
                    <a:srgbClr val="10B5BF"/>
                  </a:solidFill>
                  <a:latin typeface="Poppins Medium"/>
                </a:rPr>
                <a:t>Mini projet de Big Data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78592"/>
              <a:ext cx="15558838" cy="3217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59"/>
                </a:lnSpc>
              </a:pPr>
              <a:r>
                <a:rPr lang="en-US" sz="8508">
                  <a:solidFill>
                    <a:srgbClr val="FFFFFF"/>
                  </a:solidFill>
                  <a:latin typeface="Poppins Medium Bold"/>
                </a:rPr>
                <a:t>Analyse des tweets en temps réel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24045"/>
              <a:ext cx="15558838" cy="496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79111" y="7614933"/>
            <a:ext cx="6389535" cy="243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dirty="0" err="1">
                <a:solidFill>
                  <a:srgbClr val="FFFFFF"/>
                </a:solidFill>
                <a:latin typeface="Open Sans Extra Bold"/>
              </a:rPr>
              <a:t>Encadrer</a:t>
            </a:r>
            <a:r>
              <a:rPr lang="en-US" sz="3900" dirty="0">
                <a:solidFill>
                  <a:srgbClr val="FFFFFF"/>
                </a:solidFill>
                <a:latin typeface="Open Sans Extra Bold"/>
              </a:rPr>
              <a:t> par :</a:t>
            </a:r>
          </a:p>
          <a:p>
            <a:pPr algn="ctr">
              <a:lnSpc>
                <a:spcPts val="5460"/>
              </a:lnSpc>
            </a:pPr>
            <a:r>
              <a:rPr lang="en-US" sz="3900" dirty="0" err="1">
                <a:solidFill>
                  <a:srgbClr val="FFFFFF"/>
                </a:solidFill>
                <a:latin typeface="Open Sans Extra Bold"/>
              </a:rPr>
              <a:t>Noura</a:t>
            </a:r>
            <a:r>
              <a:rPr lang="en-US" sz="39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3900" dirty="0" err="1">
                <a:solidFill>
                  <a:srgbClr val="FFFFFF"/>
                </a:solidFill>
                <a:latin typeface="Open Sans Extra Bold"/>
              </a:rPr>
              <a:t>Ahrahrou</a:t>
            </a:r>
            <a:endParaRPr lang="en-US" sz="3900" dirty="0">
              <a:solidFill>
                <a:srgbClr val="FFFFFF"/>
              </a:solidFill>
              <a:latin typeface="Open Sans Extra Bold"/>
            </a:endParaRPr>
          </a:p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Open Sans Extra Bold"/>
              </a:rPr>
              <a:t>          </a:t>
            </a:r>
          </a:p>
          <a:p>
            <a:pPr algn="ctr">
              <a:lnSpc>
                <a:spcPts val="2380"/>
              </a:lnSpc>
            </a:pPr>
            <a:endParaRPr lang="en-US" sz="37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2522" y="6763250"/>
            <a:ext cx="5579135" cy="305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dirty="0" err="1">
                <a:solidFill>
                  <a:srgbClr val="FFFFFF"/>
                </a:solidFill>
                <a:latin typeface="Open Sans Extra Bold"/>
              </a:rPr>
              <a:t>Réaliser</a:t>
            </a:r>
            <a:r>
              <a:rPr lang="en-US" sz="3900" dirty="0">
                <a:solidFill>
                  <a:srgbClr val="FFFFFF"/>
                </a:solidFill>
                <a:latin typeface="Open Sans Extra Bold"/>
              </a:rPr>
              <a:t> par : </a:t>
            </a:r>
          </a:p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Open Sans Extra Bold"/>
              </a:rPr>
              <a:t>            Belkhyr Safae</a:t>
            </a:r>
          </a:p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Open Sans Extra Bold"/>
              </a:rPr>
              <a:t>             </a:t>
            </a:r>
            <a:r>
              <a:rPr lang="en-US" sz="3700" dirty="0" err="1">
                <a:solidFill>
                  <a:srgbClr val="FFFFFF"/>
                </a:solidFill>
                <a:latin typeface="Open Sans Extra Bold"/>
              </a:rPr>
              <a:t>Ait</a:t>
            </a:r>
            <a:r>
              <a:rPr lang="en-US" sz="37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3700" dirty="0" err="1">
                <a:solidFill>
                  <a:srgbClr val="FFFFFF"/>
                </a:solidFill>
                <a:latin typeface="Open Sans Extra Bold"/>
              </a:rPr>
              <a:t>Laydi</a:t>
            </a:r>
            <a:r>
              <a:rPr lang="en-US" sz="37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3700" dirty="0" err="1">
                <a:solidFill>
                  <a:srgbClr val="FFFFFF"/>
                </a:solidFill>
                <a:latin typeface="Open Sans Extra Bold"/>
              </a:rPr>
              <a:t>Achraf</a:t>
            </a:r>
            <a:endParaRPr lang="en-US" sz="3700" dirty="0">
              <a:solidFill>
                <a:srgbClr val="FFFFFF"/>
              </a:solidFill>
              <a:latin typeface="Open Sans Extra Bold"/>
            </a:endParaRPr>
          </a:p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Open Sans Extra Bold"/>
              </a:rPr>
              <a:t>             </a:t>
            </a:r>
            <a:r>
              <a:rPr lang="en-US" sz="3700" dirty="0" err="1">
                <a:solidFill>
                  <a:srgbClr val="FFFFFF"/>
                </a:solidFill>
                <a:latin typeface="Open Sans Extra Bold"/>
              </a:rPr>
              <a:t>Marsi</a:t>
            </a:r>
            <a:r>
              <a:rPr lang="en-US" sz="37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3700" dirty="0" err="1">
                <a:solidFill>
                  <a:srgbClr val="FFFFFF"/>
                </a:solidFill>
                <a:latin typeface="Open Sans Extra Bold"/>
              </a:rPr>
              <a:t>Oumaima</a:t>
            </a:r>
            <a:r>
              <a:rPr lang="en-US" sz="3700" dirty="0">
                <a:solidFill>
                  <a:srgbClr val="FFFFFF"/>
                </a:solidFill>
                <a:latin typeface="Open Sans Extra Bold"/>
              </a:rPr>
              <a:t> </a:t>
            </a:r>
          </a:p>
          <a:p>
            <a:pPr algn="ctr">
              <a:lnSpc>
                <a:spcPts val="2380"/>
              </a:lnSpc>
            </a:pPr>
            <a:endParaRPr lang="en-US" sz="3700" dirty="0">
              <a:solidFill>
                <a:srgbClr val="FFFFFF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Les mises à jour dans un flux de données sont mappées aux lignes ajoutées au bas d'un tableau.">
            <a:extLst>
              <a:ext uri="{FF2B5EF4-FFF2-40B4-BE49-F238E27FC236}">
                <a16:creationId xmlns:a16="http://schemas.microsoft.com/office/drawing/2014/main" id="{5A0AAEFA-7CED-3212-5071-064CD41AF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1"/>
          <a:stretch/>
        </p:blipFill>
        <p:spPr bwMode="auto">
          <a:xfrm>
            <a:off x="20" y="1923"/>
            <a:ext cx="1828798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445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2E2E50-4102-2CFF-11DB-5E1B4E4947AF}"/>
              </a:ext>
            </a:extLst>
          </p:cNvPr>
          <p:cNvSpPr/>
          <p:nvPr/>
        </p:nvSpPr>
        <p:spPr>
          <a:xfrm>
            <a:off x="5994037" y="876300"/>
            <a:ext cx="612176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Mode de Sortie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8311A1-DE39-3095-47AD-64FD569D7701}"/>
              </a:ext>
            </a:extLst>
          </p:cNvPr>
          <p:cNvSpPr/>
          <p:nvPr/>
        </p:nvSpPr>
        <p:spPr>
          <a:xfrm>
            <a:off x="595393" y="2188914"/>
            <a:ext cx="17678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Append: </a:t>
            </a:r>
            <a:r>
              <a:rPr lang="fr-FR" sz="5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rter"/>
              </a:rPr>
              <a:t>Spark ne produira que les lignes nouvellement traitées depuis le dernier déclencheur.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A75618-E05B-0E31-3424-68F4DE0AB67D}"/>
              </a:ext>
            </a:extLst>
          </p:cNvPr>
          <p:cNvSpPr/>
          <p:nvPr/>
        </p:nvSpPr>
        <p:spPr>
          <a:xfrm>
            <a:off x="1219200" y="4263598"/>
            <a:ext cx="165354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fr-FR" sz="54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harter"/>
              </a:rPr>
              <a:t>Mode de mise à jour : </a:t>
            </a:r>
            <a:r>
              <a:rPr lang="fr-FR" sz="5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rter"/>
              </a:rPr>
              <a:t>dans ce mode, Spark n'affichera que les lignes mises à jour depuis le dernier déclencheur</a:t>
            </a:r>
            <a:endParaRPr 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EECBFD-F07C-1611-56CE-0AD04893C73D}"/>
              </a:ext>
            </a:extLst>
          </p:cNvPr>
          <p:cNvSpPr/>
          <p:nvPr/>
        </p:nvSpPr>
        <p:spPr>
          <a:xfrm>
            <a:off x="1371600" y="7219478"/>
            <a:ext cx="16535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fr-FR" sz="54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harter"/>
              </a:rPr>
              <a:t>Mode complet : </a:t>
            </a:r>
            <a:r>
              <a:rPr lang="fr-FR" sz="5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rter"/>
              </a:rPr>
              <a:t>dans ce mode, Spark affichera toutes les lignes qu'il a traitées jusqu'à présent.</a:t>
            </a:r>
          </a:p>
        </p:txBody>
      </p:sp>
    </p:spTree>
    <p:extLst>
      <p:ext uri="{BB962C8B-B14F-4D97-AF65-F5344CB8AC3E}">
        <p14:creationId xmlns:p14="http://schemas.microsoft.com/office/powerpoint/2010/main" val="150760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FCD2DBB8-A0C8-B83A-7AF1-9376556118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9800" y="20193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B1186FD9-A2F2-DD10-283B-2ADD62E39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009999-B0C0-371F-1C52-798EB8049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91" y="228600"/>
            <a:ext cx="13864417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4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736" y="3333636"/>
            <a:ext cx="14219969" cy="4797263"/>
            <a:chOff x="0" y="-12193"/>
            <a:chExt cx="18959959" cy="5078739"/>
          </a:xfrm>
        </p:grpSpPr>
        <p:sp>
          <p:nvSpPr>
            <p:cNvPr id="3" name="TextBox 3"/>
            <p:cNvSpPr txBox="1"/>
            <p:nvPr/>
          </p:nvSpPr>
          <p:spPr>
            <a:xfrm>
              <a:off x="0" y="1889654"/>
              <a:ext cx="18959959" cy="3176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6926" lvl="1" indent="-457200">
                <a:lnSpc>
                  <a:spcPts val="4276"/>
                </a:lnSpc>
                <a:buFont typeface="Wingdings" panose="05000000000000000000" pitchFamily="2" charset="2"/>
                <a:buChar char="q"/>
              </a:pPr>
              <a:r>
                <a:rPr lang="en-US" sz="3054" dirty="0">
                  <a:solidFill>
                    <a:srgbClr val="FFFFFF"/>
                  </a:solidFill>
                  <a:latin typeface="Poppins Light"/>
                </a:rPr>
                <a:t>	NLTK </a:t>
              </a:r>
              <a:r>
                <a:rPr lang="en-US" sz="3054" dirty="0" err="1">
                  <a:solidFill>
                    <a:srgbClr val="FFFFFF"/>
                  </a:solidFill>
                  <a:latin typeface="Poppins Light"/>
                </a:rPr>
                <a:t>est</a:t>
              </a:r>
              <a:r>
                <a:rPr lang="en-US" sz="3054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3054" dirty="0" err="1">
                  <a:solidFill>
                    <a:srgbClr val="FFFFFF"/>
                  </a:solidFill>
                  <a:latin typeface="Poppins Light"/>
                </a:rPr>
                <a:t>une</a:t>
              </a:r>
              <a:r>
                <a:rPr lang="en-US" sz="3054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3054" dirty="0" err="1">
                  <a:solidFill>
                    <a:srgbClr val="FFFFFF"/>
                  </a:solidFill>
                  <a:latin typeface="Poppins Light"/>
                </a:rPr>
                <a:t>bibliothèque</a:t>
              </a:r>
              <a:r>
                <a:rPr lang="en-US" sz="3054" dirty="0">
                  <a:solidFill>
                    <a:srgbClr val="FFFFFF"/>
                  </a:solidFill>
                  <a:latin typeface="Poppins Light"/>
                </a:rPr>
                <a:t> Python </a:t>
              </a:r>
              <a:r>
                <a:rPr lang="en-US" sz="3054" dirty="0" err="1">
                  <a:solidFill>
                    <a:srgbClr val="FFFFFF"/>
                  </a:solidFill>
                  <a:latin typeface="Poppins Light"/>
                </a:rPr>
                <a:t>dédiée</a:t>
              </a:r>
              <a:r>
                <a:rPr lang="en-US" sz="3054" dirty="0">
                  <a:solidFill>
                    <a:srgbClr val="FFFFFF"/>
                  </a:solidFill>
                  <a:latin typeface="Poppins Light"/>
                </a:rPr>
                <a:t> au </a:t>
              </a:r>
              <a:r>
                <a:rPr lang="en-US" sz="3054" dirty="0" err="1">
                  <a:solidFill>
                    <a:srgbClr val="FFFFFF"/>
                  </a:solidFill>
                  <a:latin typeface="Poppins Light"/>
                </a:rPr>
                <a:t>traitement</a:t>
              </a:r>
              <a:r>
                <a:rPr lang="en-US" sz="3054" dirty="0">
                  <a:solidFill>
                    <a:srgbClr val="FFFFFF"/>
                  </a:solidFill>
                  <a:latin typeface="Poppins Light"/>
                </a:rPr>
                <a:t> naturel du </a:t>
              </a:r>
              <a:r>
                <a:rPr lang="en-US" sz="3054" dirty="0" err="1">
                  <a:solidFill>
                    <a:srgbClr val="FFFFFF"/>
                  </a:solidFill>
                  <a:latin typeface="Poppins Light"/>
                </a:rPr>
                <a:t>langage</a:t>
              </a:r>
              <a:endParaRPr lang="en-US" sz="3054" dirty="0">
                <a:solidFill>
                  <a:srgbClr val="FFFFFF"/>
                </a:solidFill>
                <a:latin typeface="Poppins Light"/>
              </a:endParaRPr>
            </a:p>
            <a:p>
              <a:pPr marL="786926" lvl="1" indent="-457200">
                <a:lnSpc>
                  <a:spcPts val="4276"/>
                </a:lnSpc>
                <a:buFont typeface="Wingdings" panose="05000000000000000000" pitchFamily="2" charset="2"/>
                <a:buChar char="q"/>
              </a:pPr>
              <a:endParaRPr lang="en-US" sz="3054" dirty="0">
                <a:solidFill>
                  <a:srgbClr val="FFFFFF"/>
                </a:solidFill>
                <a:latin typeface="Poppins Light"/>
              </a:endParaRPr>
            </a:p>
            <a:p>
              <a:pPr marL="457200" indent="-457200">
                <a:lnSpc>
                  <a:spcPts val="3662"/>
                </a:lnSpc>
                <a:spcBef>
                  <a:spcPct val="0"/>
                </a:spcBef>
                <a:buFont typeface="Wingdings" panose="05000000000000000000" pitchFamily="2" charset="2"/>
                <a:buChar char="q"/>
              </a:pPr>
              <a:r>
                <a:rPr lang="fr-FR" sz="3200" i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	Fournit diverses bibliothèques de traitement de texte </a:t>
              </a:r>
            </a:p>
            <a:p>
              <a:pPr marL="457200" indent="-457200">
                <a:lnSpc>
                  <a:spcPts val="3662"/>
                </a:lnSpc>
                <a:spcBef>
                  <a:spcPct val="0"/>
                </a:spcBef>
                <a:buFont typeface="Wingdings" panose="05000000000000000000" pitchFamily="2" charset="2"/>
                <a:buChar char="q"/>
              </a:pPr>
              <a:endParaRPr lang="fr-FR" sz="3200" i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  <a:p>
              <a:pPr marL="457200" indent="-457200">
                <a:lnSpc>
                  <a:spcPts val="3662"/>
                </a:lnSpc>
                <a:spcBef>
                  <a:spcPct val="0"/>
                </a:spcBef>
                <a:buFont typeface="Wingdings" panose="05000000000000000000" pitchFamily="2" charset="2"/>
                <a:buChar char="q"/>
              </a:pPr>
              <a:r>
                <a:rPr lang="fr-FR" sz="3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	</a:t>
              </a:r>
              <a:r>
                <a:rPr lang="fr-FR" sz="3200" i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Une variété de tâches peuvent être effectuées à l'aide de NLTK :</a:t>
              </a:r>
            </a:p>
            <a:p>
              <a:pPr>
                <a:lnSpc>
                  <a:spcPts val="3662"/>
                </a:lnSpc>
                <a:spcBef>
                  <a:spcPct val="0"/>
                </a:spcBef>
              </a:pPr>
              <a:r>
                <a:rPr lang="fr-FR" sz="3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	</a:t>
              </a:r>
              <a:r>
                <a:rPr lang="fr-FR" sz="3200" i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	tokenisation, la visualisation de l'arborescence d'analyse</a:t>
              </a:r>
              <a:endParaRPr lang="en-US" sz="3054" u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193"/>
              <a:ext cx="18959959" cy="136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64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393940"/>
              <a:ext cx="18959959" cy="0"/>
            </a:xfrm>
            <a:prstGeom prst="line">
              <a:avLst/>
            </a:prstGeom>
            <a:ln w="24386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564783" y="970964"/>
            <a:ext cx="2384825" cy="23718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17316" y="3585166"/>
            <a:ext cx="3879759" cy="79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4"/>
              </a:lnSpc>
            </a:pPr>
            <a:r>
              <a:rPr lang="en-US" sz="4645">
                <a:solidFill>
                  <a:srgbClr val="FFFFFF"/>
                </a:solidFill>
                <a:latin typeface="Open Sans Bold"/>
              </a:rPr>
              <a:t>NLTK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4015" y="2153976"/>
            <a:ext cx="14219969" cy="8133024"/>
            <a:chOff x="0" y="0"/>
            <a:chExt cx="18959959" cy="10844032"/>
          </a:xfrm>
        </p:grpSpPr>
        <p:sp>
          <p:nvSpPr>
            <p:cNvPr id="3" name="TextBox 3"/>
            <p:cNvSpPr txBox="1"/>
            <p:nvPr/>
          </p:nvSpPr>
          <p:spPr>
            <a:xfrm>
              <a:off x="0" y="3382293"/>
              <a:ext cx="18959959" cy="706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9453" lvl="1" indent="-329727">
                <a:lnSpc>
                  <a:spcPts val="4276"/>
                </a:lnSpc>
                <a:buFont typeface="Arial"/>
                <a:buChar char="•"/>
              </a:pPr>
              <a:r>
                <a:rPr lang="en-US" sz="3054">
                  <a:solidFill>
                    <a:srgbClr val="FFFFFF"/>
                  </a:solidFill>
                  <a:latin typeface="Poppins Light"/>
                </a:rPr>
                <a:t> Elasticsearch est un logiciel utilisant Lucene pour l'indexation et la recherche de données. Il fournit un moteur de recherche distribué et multi-entité à travers une interface REST. </a:t>
              </a:r>
            </a:p>
            <a:p>
              <a:pPr algn="l">
                <a:lnSpc>
                  <a:spcPts val="3662"/>
                </a:lnSpc>
                <a:spcBef>
                  <a:spcPct val="0"/>
                </a:spcBef>
              </a:pPr>
              <a:endParaRPr lang="en-US" sz="3054">
                <a:solidFill>
                  <a:srgbClr val="FFFFFF"/>
                </a:solidFill>
                <a:latin typeface="Poppins Light"/>
              </a:endParaRPr>
            </a:p>
            <a:p>
              <a:pPr marL="659453" lvl="1" indent="-329727" algn="l">
                <a:lnSpc>
                  <a:spcPts val="42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54" u="none">
                  <a:solidFill>
                    <a:srgbClr val="FFFFFF"/>
                  </a:solidFill>
                  <a:latin typeface="Poppins Light"/>
                </a:rPr>
                <a:t> Il est associé à deux autres produits libres, Kibana , qui sont respectivement un visualiseur de données.</a:t>
              </a:r>
            </a:p>
            <a:p>
              <a:pPr algn="l">
                <a:lnSpc>
                  <a:spcPts val="4276"/>
                </a:lnSpc>
                <a:spcBef>
                  <a:spcPct val="0"/>
                </a:spcBef>
              </a:pPr>
              <a:endParaRPr lang="en-US" sz="3054" u="none">
                <a:solidFill>
                  <a:srgbClr val="FFFFFF"/>
                </a:solidFill>
                <a:latin typeface="Poppins Light"/>
              </a:endParaRPr>
            </a:p>
            <a:p>
              <a:pPr marL="659453" lvl="1" indent="-329727" algn="l">
                <a:lnSpc>
                  <a:spcPts val="42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54" u="none">
                  <a:solidFill>
                    <a:srgbClr val="FFFFFF"/>
                  </a:solidFill>
                  <a:latin typeface="Poppins Light"/>
                </a:rPr>
                <a:t>L'indexation et la recherche des données s'effectue à partir d'une API REST. Les données échangées sont au format JSON.</a:t>
              </a:r>
            </a:p>
            <a:p>
              <a:pPr algn="l">
                <a:lnSpc>
                  <a:spcPts val="4276"/>
                </a:lnSpc>
                <a:spcBef>
                  <a:spcPct val="0"/>
                </a:spcBef>
              </a:pPr>
              <a:endParaRPr lang="en-US" sz="3054" u="none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193"/>
              <a:ext cx="18959959" cy="136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64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079784"/>
              <a:ext cx="18959959" cy="0"/>
            </a:xfrm>
            <a:prstGeom prst="line">
              <a:avLst/>
            </a:prstGeom>
            <a:ln w="24386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33494" y="1114059"/>
            <a:ext cx="2401872" cy="20798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35366" y="1662803"/>
            <a:ext cx="39732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Elasticsearch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1466" y="3300359"/>
            <a:ext cx="14219969" cy="5643923"/>
            <a:chOff x="0" y="0"/>
            <a:chExt cx="18959959" cy="7525230"/>
          </a:xfrm>
        </p:grpSpPr>
        <p:sp>
          <p:nvSpPr>
            <p:cNvPr id="3" name="TextBox 3"/>
            <p:cNvSpPr txBox="1"/>
            <p:nvPr/>
          </p:nvSpPr>
          <p:spPr>
            <a:xfrm>
              <a:off x="0" y="3372768"/>
              <a:ext cx="18959959" cy="3758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4221" lvl="1" indent="-362110">
                <a:lnSpc>
                  <a:spcPts val="4696"/>
                </a:lnSpc>
                <a:buFont typeface="Arial"/>
                <a:buChar char="•"/>
              </a:pPr>
              <a:r>
                <a:rPr lang="en-US" sz="3354">
                  <a:solidFill>
                    <a:srgbClr val="FFFFFF"/>
                  </a:solidFill>
                  <a:latin typeface="Poppins Light"/>
                </a:rPr>
                <a:t> Kibana est une interface utilisateur gratuite et ouverte qui vous permet de visualiser vos données et permet la recherche de contenus indexés par le moteur de recherche Elasticsearch.</a:t>
              </a:r>
            </a:p>
            <a:p>
              <a:pPr algn="l">
                <a:lnSpc>
                  <a:spcPts val="4276"/>
                </a:lnSpc>
                <a:spcBef>
                  <a:spcPct val="0"/>
                </a:spcBef>
              </a:pPr>
              <a:endParaRPr lang="en-US" sz="3354">
                <a:solidFill>
                  <a:srgbClr val="FFFFFF"/>
                </a:solidFill>
                <a:latin typeface="Poppins Light"/>
              </a:endParaRPr>
            </a:p>
            <a:p>
              <a:pPr algn="l">
                <a:lnSpc>
                  <a:spcPts val="4276"/>
                </a:lnSpc>
                <a:spcBef>
                  <a:spcPct val="0"/>
                </a:spcBef>
              </a:pPr>
              <a:endParaRPr lang="en-US" sz="3354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193"/>
              <a:ext cx="18959959" cy="136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64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079784"/>
              <a:ext cx="18959959" cy="0"/>
            </a:xfrm>
            <a:prstGeom prst="line">
              <a:avLst/>
            </a:prstGeom>
            <a:ln w="24386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2318" t="10558" r="66518" b="16717"/>
          <a:stretch>
            <a:fillRect/>
          </a:stretch>
        </p:blipFill>
        <p:spPr>
          <a:xfrm>
            <a:off x="5877097" y="1210775"/>
            <a:ext cx="2477752" cy="340577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54848" y="2226276"/>
            <a:ext cx="3379952" cy="123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12"/>
              </a:lnSpc>
            </a:pPr>
            <a:r>
              <a:rPr lang="en-US" sz="7151">
                <a:solidFill>
                  <a:srgbClr val="FFFFFF"/>
                </a:solidFill>
                <a:latin typeface="Open Sans"/>
              </a:rPr>
              <a:t>Kibana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1396" y="387460"/>
            <a:ext cx="6711006" cy="263887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882402" y="2693131"/>
            <a:ext cx="10181116" cy="0"/>
          </a:xfrm>
          <a:prstGeom prst="line">
            <a:avLst/>
          </a:prstGeom>
          <a:ln w="47625" cap="flat">
            <a:solidFill>
              <a:srgbClr val="00F6E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8096050" y="1779513"/>
            <a:ext cx="10805822" cy="1246823"/>
            <a:chOff x="0" y="0"/>
            <a:chExt cx="14407763" cy="1662431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4407763" cy="84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8"/>
                </a:lnSpc>
              </a:pPr>
              <a:r>
                <a:rPr lang="en-US" sz="4998" spc="74">
                  <a:solidFill>
                    <a:srgbClr val="FFFFFF"/>
                  </a:solidFill>
                  <a:latin typeface="Alike"/>
                </a:rPr>
                <a:t>Analyse des sentiments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22855"/>
              <a:ext cx="13645946" cy="639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B55A420-8456-421E-AD31-20034A7D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493036"/>
            <a:ext cx="14478000" cy="6140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48144" y="2114274"/>
            <a:ext cx="12350809" cy="0"/>
          </a:xfrm>
          <a:prstGeom prst="line">
            <a:avLst/>
          </a:prstGeom>
          <a:ln w="47625" cap="flat">
            <a:solidFill>
              <a:srgbClr val="1D9BF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76978" y="6294"/>
            <a:ext cx="2738036" cy="273446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966972" y="1115007"/>
            <a:ext cx="11292328" cy="1302958"/>
            <a:chOff x="0" y="0"/>
            <a:chExt cx="15056437" cy="1737277"/>
          </a:xfrm>
        </p:grpSpPr>
        <p:sp>
          <p:nvSpPr>
            <p:cNvPr id="5" name="TextBox 5"/>
            <p:cNvSpPr txBox="1"/>
            <p:nvPr/>
          </p:nvSpPr>
          <p:spPr>
            <a:xfrm>
              <a:off x="0" y="171450"/>
              <a:ext cx="15056437" cy="881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96"/>
                </a:lnSpc>
              </a:pPr>
              <a:r>
                <a:rPr lang="en-US" sz="5223" spc="78">
                  <a:solidFill>
                    <a:srgbClr val="FFFFFF"/>
                  </a:solidFill>
                  <a:latin typeface="Alike"/>
                </a:rPr>
                <a:t>Hashtags les plus utilisées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59381"/>
              <a:ext cx="14260321" cy="67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2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4CCE9-652E-434A-9E7F-2C939CB44F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33"/>
          <a:stretch/>
        </p:blipFill>
        <p:spPr>
          <a:xfrm>
            <a:off x="640062" y="2957756"/>
            <a:ext cx="17007875" cy="70401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36977" y="2130813"/>
            <a:ext cx="10616750" cy="0"/>
          </a:xfrm>
          <a:prstGeom prst="line">
            <a:avLst/>
          </a:prstGeom>
          <a:ln w="47625" cap="flat">
            <a:solidFill>
              <a:srgbClr val="1D9BF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5791" b="5791"/>
          <a:stretch>
            <a:fillRect/>
          </a:stretch>
        </p:blipFill>
        <p:spPr>
          <a:xfrm>
            <a:off x="734353" y="-11474"/>
            <a:ext cx="4087620" cy="240794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433908" y="1028700"/>
            <a:ext cx="11292328" cy="1302958"/>
            <a:chOff x="0" y="0"/>
            <a:chExt cx="15056437" cy="1737277"/>
          </a:xfrm>
        </p:grpSpPr>
        <p:sp>
          <p:nvSpPr>
            <p:cNvPr id="5" name="TextBox 5"/>
            <p:cNvSpPr txBox="1"/>
            <p:nvPr/>
          </p:nvSpPr>
          <p:spPr>
            <a:xfrm>
              <a:off x="0" y="171450"/>
              <a:ext cx="15056437" cy="881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96"/>
                </a:lnSpc>
              </a:pPr>
              <a:r>
                <a:rPr lang="en-US" sz="5223" spc="78">
                  <a:solidFill>
                    <a:srgbClr val="FFFFFF"/>
                  </a:solidFill>
                  <a:latin typeface="Alike"/>
                </a:rPr>
                <a:t> Les mots les plus fréquents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59381"/>
              <a:ext cx="14260321" cy="67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2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8C91E85-DD00-44CB-B956-781CAD9B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38391"/>
            <a:ext cx="14858996" cy="69973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90504" y="2203642"/>
            <a:ext cx="10616750" cy="0"/>
          </a:xfrm>
          <a:prstGeom prst="line">
            <a:avLst/>
          </a:prstGeom>
          <a:ln w="47625" cap="flat">
            <a:solidFill>
              <a:srgbClr val="1D9BF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9335" r="17715"/>
          <a:stretch>
            <a:fillRect/>
          </a:stretch>
        </p:blipFill>
        <p:spPr>
          <a:xfrm>
            <a:off x="773799" y="112528"/>
            <a:ext cx="3363960" cy="26682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990504" y="900684"/>
            <a:ext cx="11292328" cy="1302958"/>
            <a:chOff x="0" y="0"/>
            <a:chExt cx="15056437" cy="1737277"/>
          </a:xfrm>
        </p:grpSpPr>
        <p:sp>
          <p:nvSpPr>
            <p:cNvPr id="5" name="TextBox 5"/>
            <p:cNvSpPr txBox="1"/>
            <p:nvPr/>
          </p:nvSpPr>
          <p:spPr>
            <a:xfrm>
              <a:off x="0" y="171450"/>
              <a:ext cx="15056437" cy="881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96"/>
                </a:lnSpc>
              </a:pPr>
              <a:r>
                <a:rPr lang="en-US" sz="5223" spc="78">
                  <a:solidFill>
                    <a:srgbClr val="FFFFFF"/>
                  </a:solidFill>
                  <a:latin typeface="Alike"/>
                </a:rPr>
                <a:t> Les meilleurs et les pires tweets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59381"/>
              <a:ext cx="14260321" cy="67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2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021D37B-25D1-4459-A16C-838C6450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00" y="3009900"/>
            <a:ext cx="15400662" cy="69297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7639" y="1694119"/>
            <a:ext cx="1901285" cy="67005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14855" y="3672801"/>
            <a:ext cx="640864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oppins Medium Bold"/>
              </a:rPr>
              <a:t>Sommaire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954400" y="655853"/>
            <a:ext cx="5887373" cy="8777096"/>
            <a:chOff x="0" y="0"/>
            <a:chExt cx="7849830" cy="1170279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7849830" cy="1693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Poppins Light"/>
                </a:rPr>
                <a:t>   </a:t>
              </a:r>
            </a:p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Poppins Light"/>
                </a:rPr>
                <a:t>1-  Shéma générale 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234709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00849"/>
              <a:ext cx="7849830" cy="817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Poppins Light"/>
                </a:rPr>
                <a:t>  2- Kafka 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4345314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4911454"/>
              <a:ext cx="7849830" cy="817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Poppins Light"/>
                </a:rPr>
                <a:t>  3- NLTK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6336538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6902678"/>
              <a:ext cx="7849830" cy="817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Poppins Light"/>
                </a:rPr>
                <a:t>  4- Elasticsearch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8327761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8893901"/>
              <a:ext cx="7849830" cy="817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Poppins Light"/>
                </a:rPr>
                <a:t>  5- Kibana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10318985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0885125"/>
              <a:ext cx="7849830" cy="817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Poppins Light"/>
                </a:rPr>
                <a:t>  6- Conclusion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0" t="425" r="1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078613" y="6326014"/>
            <a:ext cx="6909439" cy="2058340"/>
            <a:chOff x="0" y="0"/>
            <a:chExt cx="9212586" cy="2744453"/>
          </a:xfrm>
        </p:grpSpPr>
        <p:sp>
          <p:nvSpPr>
            <p:cNvPr id="4" name="TextBox 4"/>
            <p:cNvSpPr txBox="1"/>
            <p:nvPr/>
          </p:nvSpPr>
          <p:spPr>
            <a:xfrm>
              <a:off x="4728" y="-85725"/>
              <a:ext cx="5267329" cy="443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228" y="745953"/>
              <a:ext cx="9209358" cy="1299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12"/>
                </a:lnSpc>
              </a:pPr>
              <a:r>
                <a:rPr lang="en-US" sz="7200">
                  <a:solidFill>
                    <a:srgbClr val="FFFFFF"/>
                  </a:solidFill>
                  <a:latin typeface="Ultra Bold"/>
                </a:rPr>
                <a:t>Conclusion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00588"/>
              <a:ext cx="9180373" cy="443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95919" y="1124508"/>
            <a:ext cx="1588537" cy="15885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40743" y="1243361"/>
            <a:ext cx="1469684" cy="14696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327868" y="1028700"/>
            <a:ext cx="1519245" cy="151924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13408" y="4408611"/>
            <a:ext cx="15945892" cy="372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0">
                <a:solidFill>
                  <a:srgbClr val="FFFFFF"/>
                </a:solidFill>
                <a:latin typeface="Poppins Light"/>
              </a:rPr>
              <a:t>• Les réseaux sociaux constituent l'un des principaux motifs de l'utilisation du modèle </a:t>
            </a:r>
          </a:p>
          <a:p>
            <a:pPr algn="just">
              <a:lnSpc>
                <a:spcPts val="4243"/>
              </a:lnSpc>
            </a:pPr>
            <a:r>
              <a:rPr lang="en-US" sz="3030">
                <a:solidFill>
                  <a:srgbClr val="FFFFFF"/>
                </a:solidFill>
                <a:latin typeface="Poppins Light"/>
              </a:rPr>
              <a:t>des données volumineuses.</a:t>
            </a:r>
          </a:p>
          <a:p>
            <a:pPr algn="just">
              <a:lnSpc>
                <a:spcPts val="4243"/>
              </a:lnSpc>
            </a:pPr>
            <a:endParaRPr lang="en-US" sz="3030">
              <a:solidFill>
                <a:srgbClr val="FFFFFF"/>
              </a:solidFill>
              <a:latin typeface="Poppins Light"/>
            </a:endParaRPr>
          </a:p>
          <a:p>
            <a:pPr algn="just">
              <a:lnSpc>
                <a:spcPts val="4243"/>
              </a:lnSpc>
            </a:pPr>
            <a:r>
              <a:rPr lang="en-US" sz="3030">
                <a:solidFill>
                  <a:srgbClr val="FFFFFF"/>
                </a:solidFill>
                <a:latin typeface="Poppins Light"/>
              </a:rPr>
              <a:t>• Les API publiques fournies par Twitter représentent une source de données utile </a:t>
            </a:r>
          </a:p>
          <a:p>
            <a:pPr algn="just">
              <a:lnSpc>
                <a:spcPts val="4243"/>
              </a:lnSpc>
            </a:pPr>
            <a:r>
              <a:rPr lang="en-US" sz="3030">
                <a:solidFill>
                  <a:srgbClr val="FFFFFF"/>
                </a:solidFill>
                <a:latin typeface="Poppins Light"/>
              </a:rPr>
              <a:t>pour l'analyse et la compréhension des tendances à travers une approche </a:t>
            </a:r>
          </a:p>
          <a:p>
            <a:pPr algn="just">
              <a:lnSpc>
                <a:spcPts val="4243"/>
              </a:lnSpc>
            </a:pPr>
            <a:r>
              <a:rPr lang="en-US" sz="3030">
                <a:solidFill>
                  <a:srgbClr val="FFFFFF"/>
                </a:solidFill>
                <a:latin typeface="Poppins Light"/>
              </a:rPr>
              <a:t>d'analyse lexicale qui consiste à déduire l'émotion dégagée par une phrase</a:t>
            </a:r>
          </a:p>
          <a:p>
            <a:pPr algn="just">
              <a:lnSpc>
                <a:spcPts val="4243"/>
              </a:lnSpc>
            </a:pPr>
            <a:r>
              <a:rPr lang="en-US" sz="3030">
                <a:solidFill>
                  <a:srgbClr val="FFFFFF"/>
                </a:solidFill>
                <a:latin typeface="Poppins Light"/>
              </a:rPr>
              <a:t> via une analyse sémantique des mots.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847114" y="1918776"/>
            <a:ext cx="1633548" cy="16335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884456" y="2112725"/>
            <a:ext cx="1401898" cy="14018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286354" y="1206200"/>
            <a:ext cx="1425152" cy="14251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711506" y="2157729"/>
            <a:ext cx="1429237" cy="14292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87079"/>
          <a:stretch>
            <a:fillRect/>
          </a:stretch>
        </p:blipFill>
        <p:spPr>
          <a:xfrm>
            <a:off x="236937" y="2885063"/>
            <a:ext cx="1056311" cy="50914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8300" y="5143500"/>
            <a:ext cx="2098985" cy="5745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510453">
            <a:off x="1315774" y="6347154"/>
            <a:ext cx="2098985" cy="5745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483533">
            <a:off x="1374570" y="4002594"/>
            <a:ext cx="2098985" cy="5745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7877" t="7865" r="6849" b="7910"/>
          <a:stretch>
            <a:fillRect/>
          </a:stretch>
        </p:blipFill>
        <p:spPr>
          <a:xfrm>
            <a:off x="3497508" y="3829451"/>
            <a:ext cx="2444234" cy="26280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98"/>
          <a:stretch>
            <a:fillRect/>
          </a:stretch>
        </p:blipFill>
        <p:spPr>
          <a:xfrm rot="147823">
            <a:off x="5595206" y="4811276"/>
            <a:ext cx="1876596" cy="8596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l="2851" t="4690" r="5703" b="15173"/>
          <a:stretch>
            <a:fillRect/>
          </a:stretch>
        </p:blipFill>
        <p:spPr>
          <a:xfrm>
            <a:off x="7598654" y="5169591"/>
            <a:ext cx="2565447" cy="109701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98"/>
          <a:stretch>
            <a:fillRect/>
          </a:stretch>
        </p:blipFill>
        <p:spPr>
          <a:xfrm rot="147823">
            <a:off x="10521129" y="4811276"/>
            <a:ext cx="1876596" cy="85962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 l="15509" t="17233" r="67531" b="25765"/>
          <a:stretch>
            <a:fillRect/>
          </a:stretch>
        </p:blipFill>
        <p:spPr>
          <a:xfrm>
            <a:off x="16244258" y="4033079"/>
            <a:ext cx="1539094" cy="20692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98"/>
          <a:stretch>
            <a:fillRect/>
          </a:stretch>
        </p:blipFill>
        <p:spPr>
          <a:xfrm rot="147823">
            <a:off x="14239652" y="4811276"/>
            <a:ext cx="1876596" cy="85962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258172" y="4155508"/>
            <a:ext cx="2106927" cy="1824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 l="13602" t="7920" r="22751" b="43115"/>
          <a:stretch>
            <a:fillRect/>
          </a:stretch>
        </p:blipFill>
        <p:spPr>
          <a:xfrm>
            <a:off x="7877656" y="3311309"/>
            <a:ext cx="1788957" cy="168839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6937" y="952500"/>
            <a:ext cx="5579135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 Extra Bold"/>
              </a:rPr>
              <a:t>Shéma Générale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97508" y="7919384"/>
            <a:ext cx="2429321" cy="21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 Extra Bold"/>
              </a:rPr>
              <a:t>Collecter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 Extra Bold"/>
              </a:rPr>
              <a:t> flux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 Extra Bold"/>
              </a:rPr>
              <a:t> de données</a:t>
            </a:r>
          </a:p>
          <a:p>
            <a:pPr algn="ctr">
              <a:lnSpc>
                <a:spcPts val="4340"/>
              </a:lnSpc>
            </a:pPr>
            <a:endParaRPr lang="en-US" sz="310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8369" y="8334044"/>
            <a:ext cx="1880661" cy="68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 Extra Bold"/>
              </a:rPr>
              <a:t>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46516" y="7909859"/>
            <a:ext cx="2594967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Open Sans Extra Bold"/>
              </a:rPr>
              <a:t>Analyse 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Open Sans Extra Bold"/>
              </a:rPr>
              <a:t>des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Open Sans Extra Bold"/>
              </a:rPr>
              <a:t> Sentiments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26126" y="7859765"/>
            <a:ext cx="2771018" cy="2227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Open Sans Extra Bold"/>
              </a:rPr>
              <a:t>Indexation 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Open Sans Extra Bold"/>
              </a:rPr>
              <a:t>et 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Open Sans Extra Bold"/>
              </a:rPr>
              <a:t>Stockage </a:t>
            </a:r>
          </a:p>
          <a:p>
            <a:pPr algn="ctr">
              <a:lnSpc>
                <a:spcPts val="3920"/>
              </a:lnSpc>
            </a:pPr>
            <a:endParaRPr lang="en-US" sz="330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904842" y="8388269"/>
            <a:ext cx="3383158" cy="56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7"/>
              </a:lnSpc>
            </a:pPr>
            <a:r>
              <a:rPr lang="en-US" sz="3355">
                <a:solidFill>
                  <a:srgbClr val="FFFFFF"/>
                </a:solidFill>
                <a:latin typeface="Open Sans Extra Bold"/>
              </a:rPr>
              <a:t>Visualisation</a:t>
            </a:r>
          </a:p>
        </p:txBody>
      </p:sp>
      <p:pic>
        <p:nvPicPr>
          <p:cNvPr id="1026" name="Picture 2" descr="Getting started with Spark Structured Streaming and Kafka – Software  Development Tutorials">
            <a:extLst>
              <a:ext uri="{FF2B5EF4-FFF2-40B4-BE49-F238E27FC236}">
                <a16:creationId xmlns:a16="http://schemas.microsoft.com/office/drawing/2014/main" id="{AA63B1C6-1F91-B55E-B7FD-FEE2D53A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58" y="575089"/>
            <a:ext cx="3575438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ED23D72C-C5FD-85F7-FAFA-40168AEAED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398"/>
          <a:stretch>
            <a:fillRect/>
          </a:stretch>
        </p:blipFill>
        <p:spPr>
          <a:xfrm rot="18888152">
            <a:off x="5197961" y="3482334"/>
            <a:ext cx="1889778" cy="859621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1A3BDEED-B36B-723F-6838-7BFFDE48E1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398"/>
          <a:stretch>
            <a:fillRect/>
          </a:stretch>
        </p:blipFill>
        <p:spPr>
          <a:xfrm rot="2782866">
            <a:off x="10987828" y="3012303"/>
            <a:ext cx="1876596" cy="8596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272" y="5034257"/>
            <a:ext cx="12979722" cy="4451872"/>
            <a:chOff x="0" y="0"/>
            <a:chExt cx="17306295" cy="5935829"/>
          </a:xfrm>
        </p:grpSpPr>
        <p:sp>
          <p:nvSpPr>
            <p:cNvPr id="3" name="TextBox 3"/>
            <p:cNvSpPr txBox="1"/>
            <p:nvPr/>
          </p:nvSpPr>
          <p:spPr>
            <a:xfrm>
              <a:off x="0" y="3073615"/>
              <a:ext cx="17306295" cy="2502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1937" lvl="1" indent="-300968">
                <a:lnSpc>
                  <a:spcPts val="3903"/>
                </a:lnSpc>
                <a:buFont typeface="Arial"/>
                <a:buChar char="•"/>
              </a:pPr>
              <a:r>
                <a:rPr lang="en-US" sz="2788">
                  <a:solidFill>
                    <a:srgbClr val="FFFFFF"/>
                  </a:solidFill>
                  <a:latin typeface="Poppins Light"/>
                </a:rPr>
                <a:t>Tweepy se présente comme une bibliothèque Python facile à utiliser pour accéder à l'API Twitter</a:t>
              </a:r>
            </a:p>
            <a:p>
              <a:pPr algn="l">
                <a:lnSpc>
                  <a:spcPts val="3343"/>
                </a:lnSpc>
                <a:spcBef>
                  <a:spcPct val="0"/>
                </a:spcBef>
              </a:pPr>
              <a:endParaRPr lang="en-US" sz="2788">
                <a:solidFill>
                  <a:srgbClr val="FFFFFF"/>
                </a:solidFill>
                <a:latin typeface="Poppins Light"/>
              </a:endParaRPr>
            </a:p>
            <a:p>
              <a:pPr marL="601937" lvl="1" indent="-300968" algn="l">
                <a:lnSpc>
                  <a:spcPts val="390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88" u="none">
                  <a:solidFill>
                    <a:srgbClr val="FFFFFF"/>
                  </a:solidFill>
                  <a:latin typeface="Poppins Light"/>
                </a:rPr>
                <a:t>Tweepy  sert à streamer les tweets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05"/>
              <a:ext cx="17306295" cy="123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61"/>
                </a:lnSpc>
              </a:pPr>
              <a:r>
                <a:rPr lang="en-US" sz="6134">
                  <a:solidFill>
                    <a:srgbClr val="FFFFFF"/>
                  </a:solidFill>
                  <a:latin typeface="Poppins Medium Bold"/>
                </a:rPr>
                <a:t>Tweepy 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898388"/>
              <a:ext cx="17306295" cy="0"/>
            </a:xfrm>
            <a:prstGeom prst="line">
              <a:avLst/>
            </a:prstGeom>
            <a:ln w="22259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15202" y="-174960"/>
            <a:ext cx="8913118" cy="49134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4015" y="3452024"/>
            <a:ext cx="14219969" cy="5419888"/>
            <a:chOff x="0" y="0"/>
            <a:chExt cx="18959959" cy="7226517"/>
          </a:xfrm>
        </p:grpSpPr>
        <p:sp>
          <p:nvSpPr>
            <p:cNvPr id="3" name="TextBox 3"/>
            <p:cNvSpPr txBox="1"/>
            <p:nvPr/>
          </p:nvSpPr>
          <p:spPr>
            <a:xfrm>
              <a:off x="0" y="3382293"/>
              <a:ext cx="18959959" cy="3450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9453" lvl="1" indent="-329727">
                <a:lnSpc>
                  <a:spcPts val="4276"/>
                </a:lnSpc>
                <a:buFont typeface="Arial"/>
                <a:buChar char="•"/>
              </a:pPr>
              <a:r>
                <a:rPr lang="en-US" sz="3054">
                  <a:solidFill>
                    <a:srgbClr val="FFFFFF"/>
                  </a:solidFill>
                  <a:latin typeface="Poppins Light"/>
                </a:rPr>
                <a:t> Apache Kafka est une plateforme de streaming d'événements distribués open source</a:t>
              </a:r>
            </a:p>
            <a:p>
              <a:pPr algn="l">
                <a:lnSpc>
                  <a:spcPts val="3662"/>
                </a:lnSpc>
                <a:spcBef>
                  <a:spcPct val="0"/>
                </a:spcBef>
              </a:pPr>
              <a:endParaRPr lang="en-US" sz="3054">
                <a:solidFill>
                  <a:srgbClr val="FFFFFF"/>
                </a:solidFill>
                <a:latin typeface="Poppins Light"/>
              </a:endParaRPr>
            </a:p>
            <a:p>
              <a:pPr marL="659453" lvl="1" indent="-329727" algn="l">
                <a:lnSpc>
                  <a:spcPts val="42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54" u="none">
                  <a:solidFill>
                    <a:srgbClr val="FFFFFF"/>
                  </a:solidFill>
                  <a:latin typeface="Poppins Light"/>
                </a:rPr>
                <a:t> Utilisée pour les données hautes performances, l'analyse de streaming, l'intégration de données et les applications critiques.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193"/>
              <a:ext cx="18959959" cy="136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64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079784"/>
              <a:ext cx="18959959" cy="0"/>
            </a:xfrm>
            <a:prstGeom prst="line">
              <a:avLst/>
            </a:prstGeom>
            <a:ln w="24386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38802" y="710081"/>
            <a:ext cx="377987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7846" y="3819719"/>
            <a:ext cx="3239370" cy="4071511"/>
            <a:chOff x="0" y="9525"/>
            <a:chExt cx="4319159" cy="5428682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"/>
              <a:ext cx="4319159" cy="851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97"/>
                </a:lnSpc>
              </a:pPr>
              <a:endParaRPr/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466377"/>
              <a:ext cx="4319159" cy="1197599"/>
            </a:xfrm>
            <a:prstGeom prst="rect">
              <a:avLst/>
            </a:prstGeom>
            <a:solidFill>
              <a:srgbClr val="10B5B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323660" y="1676040"/>
              <a:ext cx="3671840" cy="682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1"/>
                </a:lnSpc>
              </a:pPr>
              <a:r>
                <a:rPr lang="en-US" sz="3044">
                  <a:solidFill>
                    <a:srgbClr val="FFFFFF"/>
                  </a:solidFill>
                  <a:latin typeface="Poppins Light"/>
                </a:rPr>
                <a:t>Producer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31363"/>
              <a:ext cx="4319159" cy="2206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5"/>
                </a:lnSpc>
              </a:pPr>
              <a:r>
                <a:rPr lang="en-US" sz="2346" dirty="0">
                  <a:solidFill>
                    <a:srgbClr val="FFFFFF"/>
                  </a:solidFill>
                  <a:latin typeface="Poppins Light"/>
                </a:rPr>
                <a:t>Tout application qui </a:t>
              </a:r>
              <a:r>
                <a:rPr lang="en-US" sz="2346" dirty="0" err="1">
                  <a:solidFill>
                    <a:srgbClr val="FFFFFF"/>
                  </a:solidFill>
                  <a:latin typeface="Poppins Light"/>
                </a:rPr>
                <a:t>peut</a:t>
              </a:r>
              <a:r>
                <a:rPr lang="en-US" sz="234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346" dirty="0" err="1">
                  <a:solidFill>
                    <a:srgbClr val="FFFFFF"/>
                  </a:solidFill>
                  <a:latin typeface="Poppins Light"/>
                </a:rPr>
                <a:t>publier</a:t>
              </a:r>
              <a:r>
                <a:rPr lang="en-US" sz="2346" dirty="0">
                  <a:solidFill>
                    <a:srgbClr val="FFFFFF"/>
                  </a:solidFill>
                  <a:latin typeface="Poppins Light"/>
                </a:rPr>
                <a:t> dans </a:t>
              </a:r>
              <a:r>
                <a:rPr lang="en-US" sz="2346" dirty="0" err="1">
                  <a:solidFill>
                    <a:srgbClr val="FFFFFF"/>
                  </a:solidFill>
                  <a:latin typeface="Poppins Light"/>
                </a:rPr>
                <a:t>une</a:t>
              </a:r>
              <a:r>
                <a:rPr lang="en-US" sz="2346" dirty="0">
                  <a:solidFill>
                    <a:srgbClr val="FFFFFF"/>
                  </a:solidFill>
                  <a:latin typeface="Poppins Light"/>
                </a:rPr>
                <a:t> topic </a:t>
              </a:r>
            </a:p>
            <a:p>
              <a:pPr>
                <a:lnSpc>
                  <a:spcPts val="3285"/>
                </a:lnSpc>
              </a:pPr>
              <a:endParaRPr lang="en-US" sz="2346" dirty="0">
                <a:solidFill>
                  <a:srgbClr val="FFFFFF"/>
                </a:solidFill>
                <a:latin typeface="Poppins Light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00037" y="3805431"/>
            <a:ext cx="3194815" cy="4379150"/>
            <a:chOff x="0" y="-9525"/>
            <a:chExt cx="4259753" cy="5838867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4259753" cy="860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26"/>
                </a:lnSpc>
              </a:pPr>
              <a:endParaRPr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448381"/>
              <a:ext cx="4259753" cy="1181127"/>
            </a:xfrm>
            <a:prstGeom prst="rect">
              <a:avLst/>
            </a:prstGeom>
            <a:solidFill>
              <a:srgbClr val="10B5B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319208" y="1654244"/>
              <a:ext cx="3621337" cy="674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3"/>
                </a:lnSpc>
              </a:pPr>
              <a:r>
                <a:rPr lang="en-US" sz="3002">
                  <a:solidFill>
                    <a:srgbClr val="FFFFFF"/>
                  </a:solidFill>
                  <a:latin typeface="Poppins Light"/>
                </a:rPr>
                <a:t>Consumer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179043"/>
              <a:ext cx="4259753" cy="2650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sz="2319" dirty="0">
                  <a:solidFill>
                    <a:srgbClr val="FFFFFF"/>
                  </a:solidFill>
                  <a:latin typeface="Poppins Light"/>
                </a:rPr>
                <a:t>Tout application qui </a:t>
              </a:r>
              <a:r>
                <a:rPr lang="en-US" sz="2319" dirty="0" err="1">
                  <a:solidFill>
                    <a:srgbClr val="FFFFFF"/>
                  </a:solidFill>
                  <a:latin typeface="Poppins Light"/>
                </a:rPr>
                <a:t>peut</a:t>
              </a:r>
              <a:r>
                <a:rPr lang="en-US" sz="2319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319" dirty="0" err="1">
                  <a:solidFill>
                    <a:srgbClr val="FFFFFF"/>
                  </a:solidFill>
                  <a:latin typeface="Poppins Light"/>
                </a:rPr>
                <a:t>s’abonner</a:t>
              </a:r>
              <a:r>
                <a:rPr lang="en-US" sz="2319" dirty="0">
                  <a:solidFill>
                    <a:srgbClr val="FFFFFF"/>
                  </a:solidFill>
                  <a:latin typeface="Poppins Light"/>
                </a:rPr>
                <a:t> à </a:t>
              </a:r>
              <a:r>
                <a:rPr lang="en-US" sz="2319" dirty="0" err="1">
                  <a:solidFill>
                    <a:srgbClr val="FFFFFF"/>
                  </a:solidFill>
                  <a:latin typeface="Poppins Light"/>
                </a:rPr>
                <a:t>une</a:t>
              </a:r>
              <a:r>
                <a:rPr lang="en-US" sz="2319" dirty="0">
                  <a:solidFill>
                    <a:srgbClr val="FFFFFF"/>
                  </a:solidFill>
                  <a:latin typeface="Poppins Light"/>
                </a:rPr>
                <a:t> topic et consume les messages</a:t>
              </a:r>
            </a:p>
            <a:p>
              <a:pPr>
                <a:lnSpc>
                  <a:spcPts val="2687"/>
                </a:lnSpc>
              </a:pPr>
              <a:endParaRPr lang="en-US" sz="2319" dirty="0">
                <a:solidFill>
                  <a:srgbClr val="FFFFFF"/>
                </a:solidFill>
                <a:latin typeface="Poppins Ligh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54227" y="3831884"/>
            <a:ext cx="3087388" cy="4686018"/>
            <a:chOff x="0" y="0"/>
            <a:chExt cx="4116517" cy="62480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525"/>
              <a:ext cx="4116517" cy="813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57"/>
                </a:lnSpc>
              </a:pPr>
              <a:endParaRPr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1399679"/>
              <a:ext cx="4116517" cy="1141411"/>
            </a:xfrm>
            <a:prstGeom prst="rect">
              <a:avLst/>
            </a:prstGeom>
            <a:solidFill>
              <a:srgbClr val="10B5B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308475" y="1605902"/>
              <a:ext cx="3499568" cy="67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07"/>
                </a:lnSpc>
              </a:pPr>
              <a:r>
                <a:rPr lang="en-US" sz="3076">
                  <a:solidFill>
                    <a:srgbClr val="FFFFFF"/>
                  </a:solidFill>
                  <a:latin typeface="Poppins Light"/>
                </a:rPr>
                <a:t>Broker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080069"/>
              <a:ext cx="4116517" cy="2677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7"/>
                </a:lnSpc>
              </a:pPr>
              <a:r>
                <a:rPr lang="en-US" sz="2355">
                  <a:solidFill>
                    <a:srgbClr val="FFFFFF"/>
                  </a:solidFill>
                  <a:latin typeface="Poppins Light"/>
                </a:rPr>
                <a:t>Le cluster Kafka est un ensemble de serveurs chacun est appelé Broker</a:t>
              </a:r>
            </a:p>
            <a:p>
              <a:pPr>
                <a:lnSpc>
                  <a:spcPts val="3157"/>
                </a:lnSpc>
              </a:pPr>
              <a:endParaRPr lang="en-US" sz="2355">
                <a:solidFill>
                  <a:srgbClr val="FFFFFF"/>
                </a:solidFill>
                <a:latin typeface="Poppins Ligh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82618" y="3935522"/>
            <a:ext cx="2880327" cy="4449069"/>
            <a:chOff x="0" y="0"/>
            <a:chExt cx="3840435" cy="593209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3840435" cy="767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32"/>
                </a:lnSpc>
              </a:pPr>
              <a:endParaRPr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1305807"/>
              <a:ext cx="3840435" cy="1064860"/>
            </a:xfrm>
            <a:prstGeom prst="rect">
              <a:avLst/>
            </a:prstGeom>
            <a:solidFill>
              <a:srgbClr val="10B5B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87786" y="1513416"/>
              <a:ext cx="3264863" cy="515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92"/>
                </a:lnSpc>
              </a:pPr>
              <a:r>
                <a:rPr lang="en-US" sz="2423">
                  <a:solidFill>
                    <a:srgbClr val="FFFFFF"/>
                  </a:solidFill>
                  <a:latin typeface="Poppins Light"/>
                </a:rPr>
                <a:t>Topic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861419"/>
              <a:ext cx="3840435" cy="2699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9"/>
                </a:lnSpc>
              </a:pPr>
              <a:r>
                <a:rPr lang="en-US" sz="2314">
                  <a:solidFill>
                    <a:srgbClr val="FFFFFF"/>
                  </a:solidFill>
                  <a:latin typeface="Poppins Light"/>
                </a:rPr>
                <a:t>C’est une categorie dans laquel on publie le flux des données</a:t>
              </a:r>
            </a:p>
            <a:p>
              <a:pPr>
                <a:lnSpc>
                  <a:spcPts val="3239"/>
                </a:lnSpc>
              </a:pPr>
              <a:endParaRPr lang="en-US" sz="2314">
                <a:solidFill>
                  <a:srgbClr val="FFFFFF"/>
                </a:solidFill>
                <a:latin typeface="Poppins Light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426073" y="3911363"/>
            <a:ext cx="2942471" cy="4595124"/>
            <a:chOff x="0" y="0"/>
            <a:chExt cx="3923294" cy="612683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9525"/>
              <a:ext cx="3923294" cy="774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9"/>
                </a:lnSpc>
              </a:pPr>
              <a:endParaRPr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0" y="1333980"/>
              <a:ext cx="3923294" cy="1087835"/>
            </a:xfrm>
            <a:prstGeom prst="rect">
              <a:avLst/>
            </a:prstGeom>
            <a:solidFill>
              <a:srgbClr val="10B5B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293995" y="1518316"/>
              <a:ext cx="3335304" cy="652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1"/>
                </a:lnSpc>
              </a:pPr>
              <a:r>
                <a:rPr lang="en-US" sz="2957">
                  <a:solidFill>
                    <a:srgbClr val="FFFFFF"/>
                  </a:solidFill>
                  <a:latin typeface="Poppins Light"/>
                </a:rPr>
                <a:t>Zookeper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924182"/>
              <a:ext cx="3923294" cy="2761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5"/>
                </a:lnSpc>
              </a:pPr>
              <a:r>
                <a:rPr lang="en-US" sz="2361">
                  <a:solidFill>
                    <a:srgbClr val="FFFFFF"/>
                  </a:solidFill>
                  <a:latin typeface="Poppins Light"/>
                </a:rPr>
                <a:t>Est utiliser pour manager et coordiner le broker kafka</a:t>
              </a:r>
            </a:p>
            <a:p>
              <a:pPr>
                <a:lnSpc>
                  <a:spcPts val="3305"/>
                </a:lnSpc>
              </a:pPr>
              <a:endParaRPr lang="en-US" sz="2361">
                <a:solidFill>
                  <a:srgbClr val="FFFFFF"/>
                </a:solidFill>
                <a:latin typeface="Poppins Light"/>
              </a:endParaRP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9278" y="172961"/>
            <a:ext cx="2414184" cy="262809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797445" y="1840299"/>
            <a:ext cx="5902672" cy="123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02"/>
              </a:lnSpc>
              <a:spcBef>
                <a:spcPct val="0"/>
              </a:spcBef>
            </a:pPr>
            <a:r>
              <a:rPr lang="en-US" sz="7215" dirty="0" err="1">
                <a:solidFill>
                  <a:srgbClr val="FFFFFF"/>
                </a:solidFill>
                <a:latin typeface="Poppins Light Bold"/>
              </a:rPr>
              <a:t>Terminologie</a:t>
            </a:r>
            <a:endParaRPr lang="en-US" sz="7215" dirty="0">
              <a:solidFill>
                <a:srgbClr val="FFFFFF"/>
              </a:solidFill>
              <a:latin typeface="Poppins Light Bold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3375610" y="3808072"/>
            <a:ext cx="11536780" cy="0"/>
          </a:xfrm>
          <a:prstGeom prst="line">
            <a:avLst/>
          </a:prstGeom>
          <a:ln w="47625" cap="flat">
            <a:solidFill>
              <a:srgbClr val="00F6E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736" y="3333636"/>
            <a:ext cx="14219969" cy="4702418"/>
            <a:chOff x="0" y="-12193"/>
            <a:chExt cx="18959959" cy="6269890"/>
          </a:xfrm>
        </p:grpSpPr>
        <p:sp>
          <p:nvSpPr>
            <p:cNvPr id="3" name="TextBox 3"/>
            <p:cNvSpPr txBox="1"/>
            <p:nvPr/>
          </p:nvSpPr>
          <p:spPr>
            <a:xfrm>
              <a:off x="0" y="3382295"/>
              <a:ext cx="18959959" cy="287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9453" marR="0" lvl="1" indent="-329727" algn="l" defTabSz="914400" rtl="0" eaLnBrk="1" fontAlgn="auto" latinLnBrk="0" hangingPunct="1">
                <a:lnSpc>
                  <a:spcPts val="427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lang="fr-FR" sz="32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fr-FR" sz="3200" b="0" i="0" dirty="0">
                  <a:solidFill>
                    <a:schemeClr val="bg1"/>
                  </a:solidFill>
                  <a:effectLst/>
                  <a:latin typeface="charter"/>
                </a:rPr>
                <a:t>Spark Streaming est un moteur de traitement pour traiter les données en temps réel à partir des sources de données et puis envoie </a:t>
              </a:r>
              <a:r>
                <a:rPr lang="fr-FR" sz="3200" dirty="0">
                  <a:solidFill>
                    <a:schemeClr val="bg1"/>
                  </a:solidFill>
                  <a:latin typeface="charter"/>
                </a:rPr>
                <a:t>la </a:t>
              </a:r>
              <a:r>
                <a:rPr lang="fr-FR" sz="3200" b="0" i="0" dirty="0">
                  <a:solidFill>
                    <a:schemeClr val="bg1"/>
                  </a:solidFill>
                  <a:effectLst/>
                  <a:latin typeface="charter"/>
                </a:rPr>
                <a:t>sortie vers des systèmes de stockage externes.</a:t>
              </a:r>
              <a:r>
                <a:rPr kumimoji="0" lang="en-US" sz="3054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 </a:t>
              </a:r>
            </a:p>
            <a:p>
              <a:pPr marL="659453" marR="0" lvl="1" indent="-329727" algn="l" defTabSz="914400" rtl="0" eaLnBrk="1" fontAlgn="auto" latinLnBrk="0" hangingPunct="1">
                <a:lnSpc>
                  <a:spcPts val="427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lang="fr-FR" sz="3200" b="0" i="0" dirty="0">
                  <a:solidFill>
                    <a:schemeClr val="bg1"/>
                  </a:solidFill>
                  <a:effectLst/>
                  <a:latin typeface="charter"/>
                </a:rPr>
                <a:t>Construit sur l'API Spark-SQL pour tirer parti de son optimisation</a:t>
              </a:r>
              <a:endParaRPr kumimoji="0" lang="en-US" sz="3054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193"/>
              <a:ext cx="18959959" cy="136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06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079784"/>
              <a:ext cx="18959959" cy="0"/>
            </a:xfrm>
            <a:prstGeom prst="line">
              <a:avLst/>
            </a:prstGeom>
            <a:ln w="24386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6158718" y="3610414"/>
            <a:ext cx="5069884" cy="77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5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+mn-ea"/>
                <a:cs typeface="+mn-cs"/>
              </a:rPr>
              <a:t>Spark Streaming</a:t>
            </a:r>
          </a:p>
        </p:txBody>
      </p:sp>
      <p:pic>
        <p:nvPicPr>
          <p:cNvPr id="2050" name="Picture 2" descr="Getting started with Spark Structured Streaming and Kafka – Software  Development Tutorials">
            <a:extLst>
              <a:ext uri="{FF2B5EF4-FFF2-40B4-BE49-F238E27FC236}">
                <a16:creationId xmlns:a16="http://schemas.microsoft.com/office/drawing/2014/main" id="{013F81F0-41AC-7155-71FE-0B9A5F6B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323" y="544183"/>
            <a:ext cx="38766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93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C2A10F-6F60-A18C-7BF8-2906E6C6B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389" t="11111" r="4606" b="16667"/>
          <a:stretch/>
        </p:blipFill>
        <p:spPr>
          <a:xfrm>
            <a:off x="-32288" y="3009900"/>
            <a:ext cx="18264554" cy="624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156F8A-C6F3-7DE8-90EB-28D3B8D83CC4}"/>
              </a:ext>
            </a:extLst>
          </p:cNvPr>
          <p:cNvSpPr txBox="1"/>
          <p:nvPr/>
        </p:nvSpPr>
        <p:spPr>
          <a:xfrm>
            <a:off x="1124720" y="8412997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Sources </a:t>
            </a:r>
            <a:r>
              <a:rPr lang="en-GB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d’entrée</a:t>
            </a:r>
            <a:endParaRPr lang="en-GB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0EC9C-2199-C9AF-957C-C4799BF85F3F}"/>
              </a:ext>
            </a:extLst>
          </p:cNvPr>
          <p:cNvSpPr txBox="1"/>
          <p:nvPr/>
        </p:nvSpPr>
        <p:spPr>
          <a:xfrm>
            <a:off x="6763520" y="84201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Moteur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streaming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863D39-9B1F-FD2D-C4B1-9B8A975671E6}"/>
              </a:ext>
            </a:extLst>
          </p:cNvPr>
          <p:cNvSpPr txBox="1"/>
          <p:nvPr/>
        </p:nvSpPr>
        <p:spPr>
          <a:xfrm>
            <a:off x="14859000" y="8351442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recepteur</a:t>
            </a:r>
            <a:endParaRPr lang="en-GB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7CC5109-D508-4CC1-668F-C864E65ED66C}"/>
              </a:ext>
            </a:extLst>
          </p:cNvPr>
          <p:cNvSpPr txBox="1"/>
          <p:nvPr/>
        </p:nvSpPr>
        <p:spPr>
          <a:xfrm>
            <a:off x="2362200" y="410728"/>
            <a:ext cx="12877800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02"/>
              </a:lnSpc>
              <a:spcBef>
                <a:spcPct val="0"/>
              </a:spcBef>
            </a:pPr>
            <a:r>
              <a:rPr lang="en-US" sz="7215" dirty="0" err="1">
                <a:solidFill>
                  <a:srgbClr val="FFFFFF"/>
                </a:solidFill>
                <a:latin typeface="Poppins Light Bold"/>
              </a:rPr>
              <a:t>Composants</a:t>
            </a:r>
            <a:r>
              <a:rPr lang="en-US" sz="7215" dirty="0">
                <a:solidFill>
                  <a:srgbClr val="FFFFFF"/>
                </a:solidFill>
                <a:latin typeface="Poppins Light Bold"/>
              </a:rPr>
              <a:t> de Spark</a:t>
            </a:r>
          </a:p>
        </p:txBody>
      </p:sp>
      <p:sp>
        <p:nvSpPr>
          <p:cNvPr id="16" name="AutoShape 29">
            <a:extLst>
              <a:ext uri="{FF2B5EF4-FFF2-40B4-BE49-F238E27FC236}">
                <a16:creationId xmlns:a16="http://schemas.microsoft.com/office/drawing/2014/main" id="{FDB3662F-08D5-BCDF-9C4C-DA512132261C}"/>
              </a:ext>
            </a:extLst>
          </p:cNvPr>
          <p:cNvSpPr/>
          <p:nvPr/>
        </p:nvSpPr>
        <p:spPr>
          <a:xfrm>
            <a:off x="3308663" y="2247900"/>
            <a:ext cx="11536780" cy="0"/>
          </a:xfrm>
          <a:prstGeom prst="line">
            <a:avLst/>
          </a:prstGeom>
          <a:ln w="47625" cap="flat">
            <a:solidFill>
              <a:srgbClr val="00F6E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09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519</Words>
  <Application>Microsoft Office PowerPoint</Application>
  <PresentationFormat>Custom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Poppins Light Bold</vt:lpstr>
      <vt:lpstr>Calibri</vt:lpstr>
      <vt:lpstr>Poppins Light</vt:lpstr>
      <vt:lpstr>Poppins Medium Bold</vt:lpstr>
      <vt:lpstr>Ultra Bold</vt:lpstr>
      <vt:lpstr>Open Sans Extra Bold</vt:lpstr>
      <vt:lpstr>Arial</vt:lpstr>
      <vt:lpstr>Arial</vt:lpstr>
      <vt:lpstr>Alike</vt:lpstr>
      <vt:lpstr>Open Sans Bold</vt:lpstr>
      <vt:lpstr>Poppins Medium</vt:lpstr>
      <vt:lpstr>charter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financier 2025</dc:title>
  <dc:creator>safae belkhyr</dc:creator>
  <cp:lastModifiedBy>safae belkhyr</cp:lastModifiedBy>
  <cp:revision>11</cp:revision>
  <dcterms:created xsi:type="dcterms:W3CDTF">2006-08-16T00:00:00Z</dcterms:created>
  <dcterms:modified xsi:type="dcterms:W3CDTF">2022-05-25T13:49:19Z</dcterms:modified>
  <dc:identifier>DAFA48_rw1g</dc:identifier>
</cp:coreProperties>
</file>